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18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A6E2B1D-A68E-4EEE-B42B-9DB384983C4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5FA05EA-5A2A-450A-8606-9B67137AE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2B1D-A68E-4EEE-B42B-9DB384983C4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A05EA-5A2A-450A-8606-9B67137AE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2B1D-A68E-4EEE-B42B-9DB384983C4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A05EA-5A2A-450A-8606-9B67137AE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2B1D-A68E-4EEE-B42B-9DB384983C4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A05EA-5A2A-450A-8606-9B67137AE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2B1D-A68E-4EEE-B42B-9DB384983C4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A05EA-5A2A-450A-8606-9B67137AE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2B1D-A68E-4EEE-B42B-9DB384983C4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A05EA-5A2A-450A-8606-9B67137AE3F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2B1D-A68E-4EEE-B42B-9DB384983C4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A05EA-5A2A-450A-8606-9B67137AE3F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2B1D-A68E-4EEE-B42B-9DB384983C4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A05EA-5A2A-450A-8606-9B67137AE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2B1D-A68E-4EEE-B42B-9DB384983C4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A05EA-5A2A-450A-8606-9B67137AE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A6E2B1D-A68E-4EEE-B42B-9DB384983C4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5FA05EA-5A2A-450A-8606-9B67137AE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A6E2B1D-A68E-4EEE-B42B-9DB384983C4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5FA05EA-5A2A-450A-8606-9B67137AE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A6E2B1D-A68E-4EEE-B42B-9DB384983C4C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FA05EA-5A2A-450A-8606-9B67137AE3F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est-edu.ru/" TargetMode="External"/><Relationship Id="rId2" Type="http://schemas.openxmlformats.org/officeDocument/2006/relationships/hyperlink" Target="https://admin.test-edu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794934"/>
            <a:ext cx="6120680" cy="3722297"/>
          </a:xfrm>
        </p:spPr>
        <p:txBody>
          <a:bodyPr>
            <a:noAutofit/>
          </a:bodyPr>
          <a:lstStyle/>
          <a:p>
            <a:r>
              <a:rPr lang="ru-RU" sz="2800" b="1" cap="all" dirty="0" smtClean="0"/>
              <a:t>проведение </a:t>
            </a:r>
            <a:r>
              <a:rPr lang="ru-RU" sz="2800" b="1" cap="all" dirty="0"/>
              <a:t>мониторинга психологической безопасности образовательной среды в общеобразовательных организациях 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cap="all" dirty="0"/>
              <a:t>в 2017 году</a:t>
            </a:r>
            <a:r>
              <a:rPr lang="ru-RU" sz="2800" b="1" dirty="0"/>
              <a:t/>
            </a:r>
            <a:br>
              <a:rPr lang="ru-RU" sz="2800" b="1" dirty="0"/>
            </a:b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59117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7" b="20788"/>
          <a:stretch/>
        </p:blipFill>
        <p:spPr bwMode="auto">
          <a:xfrm>
            <a:off x="1177659" y="1556946"/>
            <a:ext cx="6874248" cy="38162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11218"/>
          </a:xfrm>
        </p:spPr>
        <p:txBody>
          <a:bodyPr>
            <a:normAutofit fontScale="90000"/>
          </a:bodyPr>
          <a:lstStyle/>
          <a:p>
            <a:r>
              <a:rPr lang="ru-RU" sz="32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Прохождение тестирования</a:t>
            </a:r>
            <a:endParaRPr lang="ru-RU" sz="32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5661248"/>
            <a:ext cx="32831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onstantia" pitchFamily="18" charset="0"/>
              </a:rPr>
              <a:t>Начинаем тестирование</a:t>
            </a:r>
            <a:endParaRPr lang="ru-RU" sz="2000" b="1" dirty="0">
              <a:solidFill>
                <a:srgbClr val="C00000"/>
              </a:solidFill>
              <a:latin typeface="Constantia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19611993">
            <a:off x="3332774" y="5252059"/>
            <a:ext cx="1000161" cy="242316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27984" y="4509120"/>
            <a:ext cx="3024336" cy="7200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44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900" b="1" cap="all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Окно тестирования содержит: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2119257"/>
            <a:ext cx="6912768" cy="3603812"/>
          </a:xfrm>
        </p:spPr>
        <p:txBody>
          <a:bodyPr>
            <a:normAutofit/>
          </a:bodyPr>
          <a:lstStyle/>
          <a:p>
            <a:endParaRPr lang="ru-RU" sz="2800" b="1" dirty="0" smtClean="0">
              <a:latin typeface="+mj-lt"/>
            </a:endParaRPr>
          </a:p>
          <a:p>
            <a:r>
              <a:rPr lang="ru-RU" sz="2800" b="1" dirty="0" smtClean="0">
                <a:latin typeface="+mj-lt"/>
              </a:rPr>
              <a:t>Утверждение или вопрос </a:t>
            </a:r>
          </a:p>
          <a:p>
            <a:r>
              <a:rPr lang="ru-RU" sz="2800" b="1" dirty="0" smtClean="0">
                <a:latin typeface="+mj-lt"/>
              </a:rPr>
              <a:t>Список вариантов ответа </a:t>
            </a:r>
          </a:p>
          <a:p>
            <a:r>
              <a:rPr lang="ru-RU" sz="2800" b="1" dirty="0" smtClean="0">
                <a:latin typeface="+mj-lt"/>
              </a:rPr>
              <a:t>Отображение статуса тестирования</a:t>
            </a:r>
          </a:p>
          <a:p>
            <a:r>
              <a:rPr lang="ru-RU" sz="2800" b="1" dirty="0" smtClean="0">
                <a:latin typeface="+mj-lt"/>
              </a:rPr>
              <a:t>Конопка-таймер</a:t>
            </a:r>
            <a:endParaRPr lang="ru-RU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11972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1002379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sz="2900" b="1" cap="all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вопросы тестирования предполагают выбор одного варианта ответа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695321"/>
            <a:ext cx="6912768" cy="3037935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+mj-lt"/>
              </a:rPr>
              <a:t>На обдумывание ответа дается 10 секунд (в течение этого времени переход к следующему вопросу невозможен) </a:t>
            </a:r>
          </a:p>
          <a:p>
            <a:r>
              <a:rPr lang="ru-RU" b="1" dirty="0" smtClean="0">
                <a:latin typeface="+mj-lt"/>
              </a:rPr>
              <a:t>Вернуться к предыдущему вопросу и изменить свой ответ невозможно </a:t>
            </a:r>
          </a:p>
          <a:p>
            <a:r>
              <a:rPr lang="ru-RU" b="1" dirty="0" smtClean="0">
                <a:latin typeface="+mj-lt"/>
              </a:rPr>
              <a:t>Без выбора ответа переход к следующему вопросу невозможен</a:t>
            </a:r>
          </a:p>
          <a:p>
            <a:endParaRPr lang="ru-RU" b="1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70666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900" b="1" cap="all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Завершение тестирования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2335281"/>
            <a:ext cx="6912768" cy="3037935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latin typeface="+mj-lt"/>
              </a:rPr>
              <a:t>Ответив на все вопросы, пользователь видит окно с благодарностью за уделенное время </a:t>
            </a:r>
          </a:p>
          <a:p>
            <a:r>
              <a:rPr lang="ru-RU" b="1" dirty="0" smtClean="0">
                <a:latin typeface="+mj-lt"/>
              </a:rPr>
              <a:t>Результаты текущего пользователя сохраняются автоматически </a:t>
            </a:r>
          </a:p>
          <a:p>
            <a:r>
              <a:rPr lang="ru-RU" b="1" dirty="0" smtClean="0">
                <a:latin typeface="+mj-lt"/>
              </a:rPr>
              <a:t>Для перехода к началу опроса нового пользователя подождать 10 секунд или нажать кнопку «Перейти в начало»</a:t>
            </a:r>
          </a:p>
          <a:p>
            <a:endParaRPr lang="ru-RU" b="1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2666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412776"/>
            <a:ext cx="6196405" cy="3603812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latin typeface="Constantia" pitchFamily="18" charset="0"/>
              </a:rPr>
              <a:t>ввод ответственными лицами информации об общеобразовательной организации и о количестве </a:t>
            </a:r>
            <a:r>
              <a:rPr lang="ru-RU" b="1" dirty="0" smtClean="0">
                <a:latin typeface="Constantia" pitchFamily="18" charset="0"/>
              </a:rPr>
              <a:t>обучающихся: </a:t>
            </a:r>
          </a:p>
          <a:p>
            <a:pPr marL="0" indent="0">
              <a:buNone/>
            </a:pPr>
            <a:r>
              <a:rPr lang="ru-RU" sz="2800" b="1" u="sng" dirty="0" smtClean="0">
                <a:latin typeface="Constantia" pitchFamily="18" charset="0"/>
                <a:hlinkClick r:id="rId2"/>
              </a:rPr>
              <a:t>https</a:t>
            </a:r>
            <a:r>
              <a:rPr lang="ru-RU" sz="2800" b="1" u="sng" dirty="0">
                <a:latin typeface="Constantia" pitchFamily="18" charset="0"/>
                <a:hlinkClick r:id="rId2"/>
              </a:rPr>
              <a:t>://</a:t>
            </a:r>
            <a:r>
              <a:rPr lang="en-US" sz="2800" b="1" u="sng" dirty="0">
                <a:latin typeface="Constantia" pitchFamily="18" charset="0"/>
                <a:hlinkClick r:id="rId2"/>
              </a:rPr>
              <a:t>admin</a:t>
            </a:r>
            <a:r>
              <a:rPr lang="ru-RU" sz="2800" b="1" u="sng" dirty="0">
                <a:latin typeface="Constantia" pitchFamily="18" charset="0"/>
                <a:hlinkClick r:id="rId2"/>
              </a:rPr>
              <a:t>.test-edu.ru</a:t>
            </a:r>
            <a:r>
              <a:rPr lang="ru-RU" sz="2800" b="1" dirty="0" smtClean="0">
                <a:latin typeface="Constantia" pitchFamily="18" charset="0"/>
              </a:rPr>
              <a:t> </a:t>
            </a:r>
          </a:p>
          <a:p>
            <a:r>
              <a:rPr lang="ru-RU" b="1" dirty="0">
                <a:latin typeface="Constantia" pitchFamily="18" charset="0"/>
              </a:rPr>
              <a:t>прохождения мониторинга психологической безопасности образовательной  </a:t>
            </a:r>
            <a:r>
              <a:rPr lang="ru-RU" b="1" dirty="0" smtClean="0">
                <a:latin typeface="Constantia" pitchFamily="18" charset="0"/>
              </a:rPr>
              <a:t>среды: </a:t>
            </a:r>
          </a:p>
          <a:p>
            <a:pPr marL="0" indent="0">
              <a:buNone/>
            </a:pPr>
            <a:r>
              <a:rPr lang="ru-RU" sz="2800" b="1" u="sng" dirty="0" smtClean="0">
                <a:latin typeface="Constantia" pitchFamily="18" charset="0"/>
                <a:hlinkClick r:id="rId3"/>
              </a:rPr>
              <a:t>https</a:t>
            </a:r>
            <a:r>
              <a:rPr lang="ru-RU" sz="2800" b="1" u="sng" dirty="0">
                <a:latin typeface="Constantia" pitchFamily="18" charset="0"/>
                <a:hlinkClick r:id="rId3"/>
              </a:rPr>
              <a:t>://test-edu.ru</a:t>
            </a:r>
            <a:r>
              <a:rPr lang="ru-RU" b="1" dirty="0">
                <a:latin typeface="Constantia" pitchFamily="18" charset="0"/>
              </a:rPr>
              <a:t>. </a:t>
            </a:r>
          </a:p>
          <a:p>
            <a:endParaRPr lang="ru-RU" b="1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937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11218"/>
          </a:xfrm>
        </p:spPr>
        <p:txBody>
          <a:bodyPr>
            <a:normAutofit/>
          </a:bodyPr>
          <a:lstStyle/>
          <a:p>
            <a:r>
              <a:rPr lang="ru-RU" sz="32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Ввод информации</a:t>
            </a:r>
            <a:endParaRPr lang="ru-RU" sz="32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0" b="2856"/>
          <a:stretch/>
        </p:blipFill>
        <p:spPr bwMode="auto">
          <a:xfrm>
            <a:off x="1763688" y="1700808"/>
            <a:ext cx="5726347" cy="43168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8976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11218"/>
          </a:xfrm>
        </p:spPr>
        <p:txBody>
          <a:bodyPr>
            <a:normAutofit/>
          </a:bodyPr>
          <a:lstStyle/>
          <a:p>
            <a:r>
              <a:rPr lang="ru-RU" sz="32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Ввод информации</a:t>
            </a:r>
            <a:endParaRPr lang="ru-RU" sz="32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02"/>
          <a:stretch/>
        </p:blipFill>
        <p:spPr bwMode="auto">
          <a:xfrm>
            <a:off x="1187624" y="1772816"/>
            <a:ext cx="6793764" cy="420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5445224"/>
            <a:ext cx="68415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onstantia" pitchFamily="18" charset="0"/>
              </a:rPr>
              <a:t>Проверяем правильность имеющейся информации.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Constantia" pitchFamily="18" charset="0"/>
              </a:rPr>
              <a:t>Если надо, меняем. Сохраняемся</a:t>
            </a:r>
            <a:endParaRPr lang="ru-RU" sz="2000" b="1" dirty="0">
              <a:solidFill>
                <a:srgbClr val="C00000"/>
              </a:solidFill>
              <a:latin typeface="Constantia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15386222">
            <a:off x="903259" y="4278582"/>
            <a:ext cx="2121230" cy="242316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9271375">
            <a:off x="2776618" y="5013785"/>
            <a:ext cx="618857" cy="242316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153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2" b="14369"/>
          <a:stretch/>
        </p:blipFill>
        <p:spPr bwMode="auto">
          <a:xfrm>
            <a:off x="1597365" y="1715677"/>
            <a:ext cx="6096000" cy="37000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11218"/>
          </a:xfrm>
        </p:spPr>
        <p:txBody>
          <a:bodyPr>
            <a:normAutofit/>
          </a:bodyPr>
          <a:lstStyle/>
          <a:p>
            <a:r>
              <a:rPr lang="ru-RU" sz="32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Ввод информации</a:t>
            </a:r>
            <a:endParaRPr lang="ru-RU" sz="32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5445224"/>
            <a:ext cx="7251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onstantia" pitchFamily="18" charset="0"/>
              </a:rPr>
              <a:t>Вводим количество учащихся по параллелям.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Constantia" pitchFamily="18" charset="0"/>
              </a:rPr>
              <a:t>Если имеются – количество отказавшихся. Сохраняемся</a:t>
            </a:r>
            <a:endParaRPr lang="ru-RU" sz="2000" b="1" dirty="0">
              <a:solidFill>
                <a:srgbClr val="C00000"/>
              </a:solidFill>
              <a:latin typeface="Constantia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15986477">
            <a:off x="287925" y="3794040"/>
            <a:ext cx="3118115" cy="242316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403648" y="1988840"/>
            <a:ext cx="792088" cy="3627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585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91" b="7133"/>
          <a:stretch/>
        </p:blipFill>
        <p:spPr bwMode="auto">
          <a:xfrm>
            <a:off x="1331640" y="1653860"/>
            <a:ext cx="6698483" cy="41357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11218"/>
          </a:xfrm>
        </p:spPr>
        <p:txBody>
          <a:bodyPr>
            <a:normAutofit/>
          </a:bodyPr>
          <a:lstStyle/>
          <a:p>
            <a:r>
              <a:rPr lang="ru-RU" sz="32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Ввод информации</a:t>
            </a:r>
            <a:endParaRPr lang="ru-RU" sz="32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2784" y="5733256"/>
            <a:ext cx="2365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onstantia" pitchFamily="18" charset="0"/>
              </a:rPr>
              <a:t>Результаты ввода</a:t>
            </a:r>
            <a:endParaRPr lang="ru-RU" sz="2000" b="1" dirty="0">
              <a:solidFill>
                <a:srgbClr val="C00000"/>
              </a:solidFill>
              <a:latin typeface="Constantia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18675585">
            <a:off x="1573898" y="5207477"/>
            <a:ext cx="951731" cy="242316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54663" y="3987206"/>
            <a:ext cx="5066281" cy="17460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27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39" b="8662"/>
          <a:stretch/>
        </p:blipFill>
        <p:spPr bwMode="auto">
          <a:xfrm>
            <a:off x="1187624" y="1628800"/>
            <a:ext cx="6885577" cy="33765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11218"/>
          </a:xfrm>
        </p:spPr>
        <p:txBody>
          <a:bodyPr>
            <a:normAutofit/>
          </a:bodyPr>
          <a:lstStyle/>
          <a:p>
            <a:r>
              <a:rPr lang="ru-RU" sz="32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Ввод информации</a:t>
            </a:r>
            <a:endParaRPr lang="ru-RU" sz="32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2784" y="5379313"/>
            <a:ext cx="66999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onstantia" pitchFamily="18" charset="0"/>
              </a:rPr>
              <a:t>Через 20-30 минут появляются ключи (для каждого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Constantia" pitchFamily="18" charset="0"/>
              </a:rPr>
              <a:t>класса свой) и расписание. </a:t>
            </a:r>
            <a:endParaRPr lang="ru-RU" sz="2000" b="1" dirty="0">
              <a:solidFill>
                <a:srgbClr val="C00000"/>
              </a:solidFill>
              <a:latin typeface="Constantia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18675585">
            <a:off x="1168999" y="4751732"/>
            <a:ext cx="951731" cy="242316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736" y="3316746"/>
            <a:ext cx="5066281" cy="17460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730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39" b="8662"/>
          <a:stretch/>
        </p:blipFill>
        <p:spPr bwMode="auto">
          <a:xfrm>
            <a:off x="1187624" y="1628800"/>
            <a:ext cx="6885577" cy="33765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11218"/>
          </a:xfrm>
        </p:spPr>
        <p:txBody>
          <a:bodyPr>
            <a:normAutofit/>
          </a:bodyPr>
          <a:lstStyle/>
          <a:p>
            <a:r>
              <a:rPr lang="ru-RU" sz="32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Ввод информации</a:t>
            </a:r>
            <a:endParaRPr lang="ru-RU" sz="32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2784" y="5157192"/>
            <a:ext cx="55733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onstantia" pitchFamily="18" charset="0"/>
              </a:rPr>
              <a:t>При желании или необходимости,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Constantia" pitchFamily="18" charset="0"/>
              </a:rPr>
              <a:t>ключи можно распечатать.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Constantia" pitchFamily="18" charset="0"/>
              </a:rPr>
              <a:t>Ключи раздаем ответственным по классам</a:t>
            </a:r>
            <a:endParaRPr lang="ru-RU" sz="2000" b="1" dirty="0">
              <a:solidFill>
                <a:srgbClr val="C00000"/>
              </a:solidFill>
              <a:latin typeface="Constantia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17796443">
            <a:off x="1205085" y="4095743"/>
            <a:ext cx="1764170" cy="242316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12314" y="2844784"/>
            <a:ext cx="1296144" cy="4722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347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7" b="20361"/>
          <a:stretch/>
        </p:blipFill>
        <p:spPr bwMode="auto">
          <a:xfrm>
            <a:off x="1259632" y="1574276"/>
            <a:ext cx="6600056" cy="40509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11218"/>
          </a:xfrm>
        </p:spPr>
        <p:txBody>
          <a:bodyPr>
            <a:normAutofit fontScale="90000"/>
          </a:bodyPr>
          <a:lstStyle/>
          <a:p>
            <a:r>
              <a:rPr lang="ru-RU" sz="32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Прохождение тестирования</a:t>
            </a:r>
            <a:endParaRPr lang="ru-RU" sz="32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5661248"/>
            <a:ext cx="40491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onstantia" pitchFamily="18" charset="0"/>
              </a:rPr>
              <a:t>Вводим ключ и код с картинки</a:t>
            </a:r>
            <a:endParaRPr lang="ru-RU" sz="2000" b="1" dirty="0">
              <a:solidFill>
                <a:srgbClr val="C00000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4860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85</TotalTime>
  <Words>208</Words>
  <Application>Microsoft Office PowerPoint</Application>
  <PresentationFormat>Экран (4:3)</PresentationFormat>
  <Paragraphs>39</Paragraphs>
  <Slides>13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Кнопка</vt:lpstr>
      <vt:lpstr>проведение мониторинга психологической безопасности образовательной среды в общеобразовательных организациях  в 2017 году </vt:lpstr>
      <vt:lpstr>Презентация PowerPoint</vt:lpstr>
      <vt:lpstr>Ввод информации</vt:lpstr>
      <vt:lpstr>Ввод информации</vt:lpstr>
      <vt:lpstr>Ввод информации</vt:lpstr>
      <vt:lpstr>Ввод информации</vt:lpstr>
      <vt:lpstr>Ввод информации</vt:lpstr>
      <vt:lpstr>Ввод информации</vt:lpstr>
      <vt:lpstr>Прохождение тестирования</vt:lpstr>
      <vt:lpstr>Прохождение тестирования</vt:lpstr>
      <vt:lpstr>Окно тестирования содержит:</vt:lpstr>
      <vt:lpstr>Все вопросы тестирования предполагают выбор одного варианта ответа</vt:lpstr>
      <vt:lpstr>Завершение тестирования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проведение мониторинга психологической безопасности образовательной среды в общеобразовательных организациях  в 2017 году</dc:title>
  <dc:creator>Сергей</dc:creator>
  <cp:lastModifiedBy>Сергей</cp:lastModifiedBy>
  <cp:revision>8</cp:revision>
  <dcterms:created xsi:type="dcterms:W3CDTF">2017-09-22T10:43:10Z</dcterms:created>
  <dcterms:modified xsi:type="dcterms:W3CDTF">2017-09-22T12:08:36Z</dcterms:modified>
</cp:coreProperties>
</file>